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513" r:id="rId4"/>
    <p:sldId id="518" r:id="rId5"/>
    <p:sldId id="508" r:id="rId6"/>
    <p:sldId id="510" r:id="rId7"/>
    <p:sldId id="519" r:id="rId8"/>
    <p:sldId id="515" r:id="rId9"/>
    <p:sldId id="511" r:id="rId10"/>
    <p:sldId id="520" r:id="rId11"/>
    <p:sldId id="512" r:id="rId12"/>
    <p:sldId id="516" r:id="rId13"/>
    <p:sldId id="517" r:id="rId14"/>
    <p:sldId id="521" r:id="rId15"/>
    <p:sldId id="477" r:id="rId16"/>
    <p:sldId id="399" r:id="rId17"/>
    <p:sldId id="409" r:id="rId18"/>
    <p:sldId id="481" r:id="rId19"/>
    <p:sldId id="482" r:id="rId20"/>
    <p:sldId id="50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40" autoAdjust="0"/>
    <p:restoredTop sz="94465" autoAdjust="0"/>
  </p:normalViewPr>
  <p:slideViewPr>
    <p:cSldViewPr snapToGrid="0">
      <p:cViewPr varScale="1">
        <p:scale>
          <a:sx n="80" d="100"/>
          <a:sy n="80" d="100"/>
        </p:scale>
        <p:origin x="100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11</a:t>
            </a:fld>
            <a:endParaRPr lang="en-US"/>
          </a:p>
        </p:txBody>
      </p:sp>
    </p:spTree>
    <p:extLst>
      <p:ext uri="{BB962C8B-B14F-4D97-AF65-F5344CB8AC3E}">
        <p14:creationId xmlns:p14="http://schemas.microsoft.com/office/powerpoint/2010/main" val="355704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2.png"/><Relationship Id="rId4" Type="http://schemas.openxmlformats.org/officeDocument/2006/relationships/image" Target="../media/image18.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3.jpg"/><Relationship Id="rId7" Type="http://schemas.openxmlformats.org/officeDocument/2006/relationships/image" Target="../media/image25.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4.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on : Aggregation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Create a SAP UI Table </a:t>
            </a:r>
          </a:p>
          <a:p>
            <a:pPr marL="285750" indent="-285750">
              <a:buFont typeface="Arial" panose="020B0604020202020204" pitchFamily="34" charset="0"/>
              <a:buChar char="•"/>
            </a:pPr>
            <a:r>
              <a:rPr lang="en-US" dirty="0"/>
              <a:t>After creating the table do the aggregation Binding as explained in above slides.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u="sng" dirty="0"/>
              <a:t>Code Link:</a:t>
            </a:r>
          </a:p>
          <a:p>
            <a:r>
              <a:rPr lang="en-US" dirty="0" err="1"/>
              <a:t>mydata.json</a:t>
            </a:r>
            <a:endParaRPr lang="en-US" dirty="0"/>
          </a:p>
          <a:p>
            <a:r>
              <a:rPr lang="en-US" dirty="0"/>
              <a:t>Main.view.xml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9E0974B-6FC2-447B-8F50-E57999FE80E0}"/>
              </a:ext>
            </a:extLst>
          </p:cNvPr>
          <p:cNvPicPr>
            <a:picLocks noChangeAspect="1"/>
          </p:cNvPicPr>
          <p:nvPr/>
        </p:nvPicPr>
        <p:blipFill>
          <a:blip r:embed="rId3"/>
          <a:stretch>
            <a:fillRect/>
          </a:stretch>
        </p:blipFill>
        <p:spPr>
          <a:xfrm>
            <a:off x="3137952" y="1952625"/>
            <a:ext cx="8601075" cy="3822700"/>
          </a:xfrm>
          <a:prstGeom prst="rect">
            <a:avLst/>
          </a:prstGeom>
        </p:spPr>
      </p:pic>
    </p:spTree>
    <p:extLst>
      <p:ext uri="{BB962C8B-B14F-4D97-AF65-F5344CB8AC3E}">
        <p14:creationId xmlns:p14="http://schemas.microsoft.com/office/powerpoint/2010/main" val="3000279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Understand the element binding first we have to understand about the what is element.</a:t>
            </a:r>
          </a:p>
          <a:p>
            <a:pPr marL="285750" indent="-285750">
              <a:buFont typeface="Arial" panose="020B0604020202020204" pitchFamily="34" charset="0"/>
              <a:buChar char="•"/>
            </a:pPr>
            <a:r>
              <a:rPr lang="en-US" b="1" dirty="0"/>
              <a:t>Element : </a:t>
            </a:r>
            <a:r>
              <a:rPr lang="en-US" dirty="0"/>
              <a:t>Data related to the table inside the model memory is called as element ,</a:t>
            </a:r>
          </a:p>
          <a:p>
            <a:r>
              <a:rPr lang="en-US" b="1" dirty="0"/>
              <a:t>     </a:t>
            </a:r>
            <a:r>
              <a:rPr lang="en-US" dirty="0">
                <a:ln w="0"/>
                <a:solidFill>
                  <a:schemeClr val="accent1"/>
                </a:solidFill>
                <a:effectLst>
                  <a:outerShdw blurRad="38100" dist="25400" dir="5400000" algn="ctr" rotWithShape="0">
                    <a:srgbClr val="6E747A">
                      <a:alpha val="43000"/>
                    </a:srgbClr>
                  </a:outerShdw>
                </a:effectLst>
              </a:rPr>
              <a:t> so, if we have 10 elements in the model we will get eventually 10 rows in table at runtime.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5648ED0-B020-4CD5-82A5-ABB63FFC284C}"/>
              </a:ext>
            </a:extLst>
          </p:cNvPr>
          <p:cNvSpPr txBox="1"/>
          <p:nvPr/>
        </p:nvSpPr>
        <p:spPr>
          <a:xfrm>
            <a:off x="6905625" y="1841064"/>
            <a:ext cx="6096000" cy="4185761"/>
          </a:xfrm>
          <a:prstGeom prst="rect">
            <a:avLst/>
          </a:prstGeom>
          <a:noFill/>
        </p:spPr>
        <p:txBody>
          <a:bodyPr wrap="square">
            <a:spAutoFit/>
          </a:bodyPr>
          <a:lstStyle/>
          <a:p>
            <a:r>
              <a:rPr lang="en-US" sz="1400" b="1" dirty="0">
                <a:effectLst/>
                <a:latin typeface="Consolas" panose="020B0609020204030204" pitchFamily="49" charset="0"/>
              </a:rPr>
              <a:t>“</a:t>
            </a:r>
            <a:r>
              <a:rPr lang="en-US" sz="1400" b="1" dirty="0" err="1">
                <a:effectLst/>
                <a:latin typeface="Consolas" panose="020B0609020204030204" pitchFamily="49" charset="0"/>
              </a:rPr>
              <a:t>empTab</a:t>
            </a:r>
            <a:r>
              <a:rPr lang="en-US" sz="1400" b="1" dirty="0">
                <a:effectLst/>
                <a:latin typeface="Consolas" panose="020B0609020204030204" pitchFamily="49" charset="0"/>
              </a:rPr>
              <a:t>": {</a:t>
            </a:r>
          </a:p>
          <a:p>
            <a:r>
              <a:rPr lang="en-US" sz="1400" b="1" dirty="0">
                <a:effectLst/>
                <a:latin typeface="Consolas" panose="020B0609020204030204" pitchFamily="49" charset="0"/>
              </a:rPr>
              <a:t>            "empId": 1,</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"Roger",</a:t>
            </a:r>
          </a:p>
          <a:p>
            <a:r>
              <a:rPr lang="en-US" sz="1400" b="1" dirty="0">
                <a:effectLst/>
                <a:latin typeface="Consolas" panose="020B0609020204030204" pitchFamily="49" charset="0"/>
              </a:rPr>
              <a:t>            "salary": 10000,</a:t>
            </a:r>
          </a:p>
          <a:p>
            <a:r>
              <a:rPr lang="en-US" sz="1400" b="1" dirty="0">
                <a:effectLst/>
                <a:latin typeface="Consolas" panose="020B0609020204030204" pitchFamily="49" charset="0"/>
              </a:rPr>
              <a:t>            "smoker": false,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2</a:t>
            </a:r>
          </a:p>
          <a:p>
            <a:r>
              <a:rPr lang="en-US" sz="1400" b="1" dirty="0">
                <a:effectLst/>
                <a:latin typeface="Consolas" panose="020B0609020204030204" pitchFamily="49" charset="0"/>
              </a:rPr>
              <a:t>          },</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1" dirty="0">
                <a:effectLst/>
                <a:latin typeface="Consolas" panose="020B0609020204030204" pitchFamily="49" charset="0"/>
              </a:rPr>
              <a:t>{</a:t>
            </a:r>
          </a:p>
          <a:p>
            <a:r>
              <a:rPr lang="en-US" sz="1400" b="1" dirty="0">
                <a:effectLst/>
                <a:latin typeface="Consolas" panose="020B0609020204030204" pitchFamily="49" charset="0"/>
              </a:rPr>
              <a:t>            "empId": 2,</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"Ananya",</a:t>
            </a:r>
          </a:p>
          <a:p>
            <a:r>
              <a:rPr lang="en-US" sz="1400" b="1" dirty="0">
                <a:effectLst/>
                <a:latin typeface="Consolas" panose="020B0609020204030204" pitchFamily="49" charset="0"/>
              </a:rPr>
              <a:t>            "salary": 20000,</a:t>
            </a:r>
          </a:p>
          <a:p>
            <a:r>
              <a:rPr lang="en-US" sz="1400" b="1" dirty="0">
                <a:effectLst/>
                <a:latin typeface="Consolas" panose="020B0609020204030204" pitchFamily="49" charset="0"/>
              </a:rPr>
              <a:t>            "smoker": true,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4</a:t>
            </a:r>
          </a:p>
          <a:p>
            <a:r>
              <a:rPr lang="en-US" sz="1400" b="1" dirty="0">
                <a:effectLst/>
                <a:latin typeface="Consolas" panose="020B0609020204030204" pitchFamily="49" charset="0"/>
              </a:rPr>
              <a:t>        }</a:t>
            </a:r>
          </a:p>
          <a:p>
            <a:endParaRPr lang="en-US" sz="1400" b="1" dirty="0">
              <a:effectLst/>
              <a:latin typeface="Consolas" panose="020B0609020204030204" pitchFamily="49" charset="0"/>
            </a:endParaRPr>
          </a:p>
        </p:txBody>
      </p:sp>
      <p:sp>
        <p:nvSpPr>
          <p:cNvPr id="4" name="Left Brace 3">
            <a:extLst>
              <a:ext uri="{FF2B5EF4-FFF2-40B4-BE49-F238E27FC236}">
                <a16:creationId xmlns:a16="http://schemas.microsoft.com/office/drawing/2014/main" id="{BB45AE45-9350-44C6-A7D7-12C26ECE9589}"/>
              </a:ext>
            </a:extLst>
          </p:cNvPr>
          <p:cNvSpPr/>
          <p:nvPr/>
        </p:nvSpPr>
        <p:spPr>
          <a:xfrm>
            <a:off x="7481887" y="2182714"/>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308394-C830-4D27-81EF-0FFCC3EA76B8}"/>
              </a:ext>
            </a:extLst>
          </p:cNvPr>
          <p:cNvSpPr txBox="1"/>
          <p:nvPr/>
        </p:nvSpPr>
        <p:spPr>
          <a:xfrm>
            <a:off x="6581776" y="2712154"/>
            <a:ext cx="1016794" cy="307777"/>
          </a:xfrm>
          <a:prstGeom prst="rect">
            <a:avLst/>
          </a:prstGeom>
          <a:noFill/>
        </p:spPr>
        <p:txBody>
          <a:bodyPr wrap="square" rtlCol="0">
            <a:spAutoFit/>
          </a:bodyPr>
          <a:lstStyle/>
          <a:p>
            <a:r>
              <a:rPr lang="en-US" sz="1400" dirty="0"/>
              <a:t>Element  0 </a:t>
            </a:r>
          </a:p>
        </p:txBody>
      </p:sp>
      <p:graphicFrame>
        <p:nvGraphicFramePr>
          <p:cNvPr id="6" name="Table 8">
            <a:extLst>
              <a:ext uri="{FF2B5EF4-FFF2-40B4-BE49-F238E27FC236}">
                <a16:creationId xmlns:a16="http://schemas.microsoft.com/office/drawing/2014/main" id="{3A9CA37C-7FB7-4D15-94DB-2F5DB11D5ED1}"/>
              </a:ext>
            </a:extLst>
          </p:cNvPr>
          <p:cNvGraphicFramePr>
            <a:graphicFrameLocks noGrp="1"/>
          </p:cNvGraphicFramePr>
          <p:nvPr>
            <p:extLst>
              <p:ext uri="{D42A27DB-BD31-4B8C-83A1-F6EECF244321}">
                <p14:modId xmlns:p14="http://schemas.microsoft.com/office/powerpoint/2010/main" val="2671065761"/>
              </p:ext>
            </p:extLst>
          </p:nvPr>
        </p:nvGraphicFramePr>
        <p:xfrm>
          <a:off x="445084" y="2263139"/>
          <a:ext cx="3698292" cy="1112520"/>
        </p:xfrm>
        <a:graphic>
          <a:graphicData uri="http://schemas.openxmlformats.org/drawingml/2006/table">
            <a:tbl>
              <a:tblPr firstRow="1" bandRow="1">
                <a:tableStyleId>{5C22544A-7EE6-4342-B048-85BDC9FD1C3A}</a:tableStyleId>
              </a:tblPr>
              <a:tblGrid>
                <a:gridCol w="1232764">
                  <a:extLst>
                    <a:ext uri="{9D8B030D-6E8A-4147-A177-3AD203B41FA5}">
                      <a16:colId xmlns:a16="http://schemas.microsoft.com/office/drawing/2014/main" val="2645535371"/>
                    </a:ext>
                  </a:extLst>
                </a:gridCol>
                <a:gridCol w="1232764">
                  <a:extLst>
                    <a:ext uri="{9D8B030D-6E8A-4147-A177-3AD203B41FA5}">
                      <a16:colId xmlns:a16="http://schemas.microsoft.com/office/drawing/2014/main" val="3975140361"/>
                    </a:ext>
                  </a:extLst>
                </a:gridCol>
                <a:gridCol w="1232764">
                  <a:extLst>
                    <a:ext uri="{9D8B030D-6E8A-4147-A177-3AD203B41FA5}">
                      <a16:colId xmlns:a16="http://schemas.microsoft.com/office/drawing/2014/main" val="3154328376"/>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Salary</a:t>
                      </a:r>
                    </a:p>
                  </a:txBody>
                  <a:tcPr/>
                </a:tc>
                <a:extLst>
                  <a:ext uri="{0D108BD9-81ED-4DB2-BD59-A6C34878D82A}">
                    <a16:rowId xmlns:a16="http://schemas.microsoft.com/office/drawing/2014/main" val="442057665"/>
                  </a:ext>
                </a:extLst>
              </a:tr>
              <a:tr h="370840">
                <a:tc>
                  <a:txBody>
                    <a:bodyPr/>
                    <a:lstStyle/>
                    <a:p>
                      <a:r>
                        <a:rPr lang="en-US" dirty="0"/>
                        <a:t>1</a:t>
                      </a:r>
                    </a:p>
                  </a:txBody>
                  <a:tcPr/>
                </a:tc>
                <a:tc>
                  <a:txBody>
                    <a:bodyPr/>
                    <a:lstStyle/>
                    <a:p>
                      <a:r>
                        <a:rPr lang="en-US" dirty="0"/>
                        <a:t>Roger</a:t>
                      </a:r>
                    </a:p>
                  </a:txBody>
                  <a:tcPr/>
                </a:tc>
                <a:tc>
                  <a:txBody>
                    <a:bodyPr/>
                    <a:lstStyle/>
                    <a:p>
                      <a:r>
                        <a:rPr lang="en-US" dirty="0"/>
                        <a:t>10000</a:t>
                      </a:r>
                    </a:p>
                  </a:txBody>
                  <a:tcPr/>
                </a:tc>
                <a:extLst>
                  <a:ext uri="{0D108BD9-81ED-4DB2-BD59-A6C34878D82A}">
                    <a16:rowId xmlns:a16="http://schemas.microsoft.com/office/drawing/2014/main" val="3296337876"/>
                  </a:ext>
                </a:extLst>
              </a:tr>
              <a:tr h="370840">
                <a:tc>
                  <a:txBody>
                    <a:bodyPr/>
                    <a:lstStyle/>
                    <a:p>
                      <a:r>
                        <a:rPr lang="en-US" dirty="0"/>
                        <a:t>2</a:t>
                      </a:r>
                    </a:p>
                  </a:txBody>
                  <a:tcPr/>
                </a:tc>
                <a:tc>
                  <a:txBody>
                    <a:bodyPr/>
                    <a:lstStyle/>
                    <a:p>
                      <a:r>
                        <a:rPr lang="en-US" dirty="0"/>
                        <a:t>Ananya</a:t>
                      </a:r>
                    </a:p>
                  </a:txBody>
                  <a:tcPr/>
                </a:tc>
                <a:tc>
                  <a:txBody>
                    <a:bodyPr/>
                    <a:lstStyle/>
                    <a:p>
                      <a:r>
                        <a:rPr lang="en-US" dirty="0"/>
                        <a:t>20000</a:t>
                      </a:r>
                    </a:p>
                  </a:txBody>
                  <a:tcPr/>
                </a:tc>
                <a:extLst>
                  <a:ext uri="{0D108BD9-81ED-4DB2-BD59-A6C34878D82A}">
                    <a16:rowId xmlns:a16="http://schemas.microsoft.com/office/drawing/2014/main" val="1620734364"/>
                  </a:ext>
                </a:extLst>
              </a:tr>
            </a:tbl>
          </a:graphicData>
        </a:graphic>
      </p:graphicFrame>
      <p:sp>
        <p:nvSpPr>
          <p:cNvPr id="14" name="Left Brace 13">
            <a:extLst>
              <a:ext uri="{FF2B5EF4-FFF2-40B4-BE49-F238E27FC236}">
                <a16:creationId xmlns:a16="http://schemas.microsoft.com/office/drawing/2014/main" id="{DA0C6E42-A946-4690-907C-07ACD0A112A2}"/>
              </a:ext>
            </a:extLst>
          </p:cNvPr>
          <p:cNvSpPr/>
          <p:nvPr/>
        </p:nvSpPr>
        <p:spPr>
          <a:xfrm>
            <a:off x="7481887" y="4104769"/>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0D9CC8-919F-48A8-84E7-CEFA4DB66708}"/>
              </a:ext>
            </a:extLst>
          </p:cNvPr>
          <p:cNvCxnSpPr>
            <a:cxnSpLocks/>
            <a:endCxn id="6" idx="3"/>
          </p:cNvCxnSpPr>
          <p:nvPr/>
        </p:nvCxnSpPr>
        <p:spPr>
          <a:xfrm flipH="1">
            <a:off x="4143376" y="2819399"/>
            <a:ext cx="243839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0F2C02-BF07-4E1E-A0CF-EF0A5A4039A7}"/>
              </a:ext>
            </a:extLst>
          </p:cNvPr>
          <p:cNvCxnSpPr>
            <a:cxnSpLocks/>
            <a:stCxn id="25" idx="1"/>
          </p:cNvCxnSpPr>
          <p:nvPr/>
        </p:nvCxnSpPr>
        <p:spPr>
          <a:xfrm flipH="1" flipV="1">
            <a:off x="4143376" y="3127176"/>
            <a:ext cx="2321718" cy="17701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B7FE361B-E4F5-4BD2-AAF4-3F4A6EEF3776}"/>
              </a:ext>
            </a:extLst>
          </p:cNvPr>
          <p:cNvSpPr txBox="1"/>
          <p:nvPr/>
        </p:nvSpPr>
        <p:spPr>
          <a:xfrm>
            <a:off x="6465094" y="4743450"/>
            <a:ext cx="1016794" cy="307777"/>
          </a:xfrm>
          <a:prstGeom prst="rect">
            <a:avLst/>
          </a:prstGeom>
          <a:noFill/>
        </p:spPr>
        <p:txBody>
          <a:bodyPr wrap="square" rtlCol="0">
            <a:spAutoFit/>
          </a:bodyPr>
          <a:lstStyle/>
          <a:p>
            <a:r>
              <a:rPr lang="en-US" sz="1400" dirty="0"/>
              <a:t>Element 1</a:t>
            </a:r>
          </a:p>
        </p:txBody>
      </p:sp>
    </p:spTree>
    <p:extLst>
      <p:ext uri="{BB962C8B-B14F-4D97-AF65-F5344CB8AC3E}">
        <p14:creationId xmlns:p14="http://schemas.microsoft.com/office/powerpoint/2010/main" val="2586345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97167" y="2725783"/>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6628986" y="3115729"/>
            <a:ext cx="1590675" cy="923330"/>
          </a:xfrm>
          <a:prstGeom prst="rect">
            <a:avLst/>
          </a:prstGeom>
          <a:noFill/>
        </p:spPr>
        <p:txBody>
          <a:bodyPr wrap="square" rtlCol="0">
            <a:spAutoFit/>
          </a:bodyPr>
          <a:lstStyle/>
          <a:p>
            <a:r>
              <a:rPr lang="en-US" dirty="0">
                <a:highlight>
                  <a:srgbClr val="FFFF00"/>
                </a:highlight>
              </a:rPr>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p:cNvCxnSpPr>
          <p:nvPr/>
        </p:nvCxnSpPr>
        <p:spPr>
          <a:xfrm flipH="1">
            <a:off x="6142797" y="3249266"/>
            <a:ext cx="50565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p:cNvCxnSpPr>
          <p:nvPr/>
        </p:nvCxnSpPr>
        <p:spPr>
          <a:xfrm flipH="1">
            <a:off x="6133686" y="3598309"/>
            <a:ext cx="50565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p:cNvCxnSpPr>
          <p:nvPr/>
        </p:nvCxnSpPr>
        <p:spPr>
          <a:xfrm flipH="1">
            <a:off x="6124576" y="3926486"/>
            <a:ext cx="52387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cxnSp>
        <p:nvCxnSpPr>
          <p:cNvPr id="38" name="Connector: Elbow 37">
            <a:extLst>
              <a:ext uri="{FF2B5EF4-FFF2-40B4-BE49-F238E27FC236}">
                <a16:creationId xmlns:a16="http://schemas.microsoft.com/office/drawing/2014/main" id="{98F85C12-4AE2-477D-B4DA-2FA32A06F8E1}"/>
              </a:ext>
            </a:extLst>
          </p:cNvPr>
          <p:cNvCxnSpPr/>
          <p:nvPr/>
        </p:nvCxnSpPr>
        <p:spPr>
          <a:xfrm flipV="1">
            <a:off x="7048500" y="2438400"/>
            <a:ext cx="1704975" cy="719760"/>
          </a:xfrm>
          <a:prstGeom prst="bentConnector3">
            <a:avLst>
              <a:gd name="adj1" fmla="val -279"/>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A329D7EB-A09D-4F68-81F7-6842EF9209A3}"/>
              </a:ext>
            </a:extLst>
          </p:cNvPr>
          <p:cNvSpPr txBox="1"/>
          <p:nvPr/>
        </p:nvSpPr>
        <p:spPr>
          <a:xfrm>
            <a:off x="8791575" y="2105025"/>
            <a:ext cx="304800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The path of the element will always be the :</a:t>
            </a:r>
          </a:p>
          <a:p>
            <a:r>
              <a:rPr lang="en-US" sz="1400" dirty="0"/>
              <a:t>/</a:t>
            </a:r>
            <a:r>
              <a:rPr lang="en-US" sz="1400" dirty="0" err="1"/>
              <a:t>entitysetname</a:t>
            </a:r>
            <a:r>
              <a:rPr lang="en-US" sz="1400" dirty="0"/>
              <a:t>/index of the element</a:t>
            </a:r>
          </a:p>
        </p:txBody>
      </p:sp>
    </p:spTree>
    <p:extLst>
      <p:ext uri="{BB962C8B-B14F-4D97-AF65-F5344CB8AC3E}">
        <p14:creationId xmlns:p14="http://schemas.microsoft.com/office/powerpoint/2010/main" val="1161388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Object Concept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186309"/>
          </a:xfrm>
          <a:prstGeom prst="rect">
            <a:avLst/>
          </a:prstGeom>
          <a:noFill/>
        </p:spPr>
        <p:txBody>
          <a:bodyPr wrap="square" rtlCol="0">
            <a:spAutoFit/>
          </a:bodyPr>
          <a:lstStyle/>
          <a:p>
            <a:pPr marL="285750" indent="-285750">
              <a:buFont typeface="Arial" panose="020B0604020202020204" pitchFamily="34" charset="0"/>
              <a:buChar char="•"/>
            </a:pPr>
            <a:r>
              <a:rPr lang="en-US" dirty="0"/>
              <a:t>Every UI5 event handler method will be entitled to receive an object free in the function, this object is know as </a:t>
            </a:r>
            <a:r>
              <a:rPr lang="en-US" b="1" dirty="0"/>
              <a:t>event object.</a:t>
            </a:r>
          </a:p>
          <a:p>
            <a:pPr marL="285750" indent="-285750">
              <a:buFont typeface="Arial" panose="020B0604020202020204" pitchFamily="34" charset="0"/>
              <a:buChar char="•"/>
            </a:pPr>
            <a:r>
              <a:rPr lang="en-US" dirty="0"/>
              <a:t>This object is responsible to carry important information about the event.</a:t>
            </a:r>
          </a:p>
          <a:p>
            <a:endParaRPr lang="en-US" dirty="0"/>
          </a:p>
          <a:p>
            <a:r>
              <a:rPr lang="en-US" dirty="0"/>
              <a:t>For example : the </a:t>
            </a:r>
            <a:r>
              <a:rPr lang="en-US" dirty="0" err="1">
                <a:solidFill>
                  <a:schemeClr val="bg2">
                    <a:lumMod val="25000"/>
                  </a:schemeClr>
                </a:solidFill>
              </a:rPr>
              <a:t>rowSelectionChange</a:t>
            </a:r>
            <a:r>
              <a:rPr lang="en-US" dirty="0"/>
              <a:t> event’s event object will let you know about the index of the row selected by the user.</a:t>
            </a:r>
          </a:p>
          <a:p>
            <a:endParaRPr lang="en-US" dirty="0"/>
          </a:p>
          <a:p>
            <a:pPr marL="285750" indent="-285750">
              <a:buFont typeface="Arial" panose="020B0604020202020204" pitchFamily="34" charset="0"/>
              <a:buChar char="•"/>
            </a:pPr>
            <a:r>
              <a:rPr lang="en-US" dirty="0"/>
              <a:t>Every Event object in SAPUI5 have exact 3 same function which are generic :</a:t>
            </a:r>
          </a:p>
          <a:p>
            <a:pPr marL="342900" indent="-342900">
              <a:buAutoNum type="arabicPeriod"/>
            </a:pPr>
            <a:r>
              <a:rPr lang="en-US" b="1" dirty="0" err="1"/>
              <a:t>getSource</a:t>
            </a:r>
            <a:r>
              <a:rPr lang="en-US" b="1" dirty="0"/>
              <a:t>() </a:t>
            </a:r>
            <a:r>
              <a:rPr lang="en-US" dirty="0"/>
              <a:t>: will give the object of the source control from where event was </a:t>
            </a:r>
          </a:p>
          <a:p>
            <a:r>
              <a:rPr lang="en-US" dirty="0"/>
              <a:t>                              originally generated. We can get object of the control, we can use it </a:t>
            </a:r>
          </a:p>
          <a:p>
            <a:r>
              <a:rPr lang="en-US" dirty="0"/>
              <a:t>                              without giving an id.</a:t>
            </a:r>
          </a:p>
          <a:p>
            <a:r>
              <a:rPr lang="en-US" b="1" dirty="0"/>
              <a:t>2. </a:t>
            </a:r>
            <a:r>
              <a:rPr lang="en-US" b="1" dirty="0" err="1"/>
              <a:t>getParameters</a:t>
            </a:r>
            <a:r>
              <a:rPr lang="en-US" b="1" dirty="0"/>
              <a:t>() :</a:t>
            </a:r>
            <a:r>
              <a:rPr lang="en-US" dirty="0"/>
              <a:t> every event carries a lot of the information about the user action </a:t>
            </a:r>
          </a:p>
          <a:p>
            <a:r>
              <a:rPr lang="en-US" b="1" dirty="0"/>
              <a:t>                                    e.g. </a:t>
            </a:r>
            <a:r>
              <a:rPr lang="en-US" dirty="0"/>
              <a:t>row index of the selected row of the table. All this info come</a:t>
            </a:r>
          </a:p>
          <a:p>
            <a:r>
              <a:rPr lang="en-US" b="1" dirty="0"/>
              <a:t>                                    </a:t>
            </a:r>
            <a:r>
              <a:rPr lang="en-US" dirty="0"/>
              <a:t>in form of parameters.</a:t>
            </a:r>
            <a:endParaRPr lang="en-US" b="1" dirty="0"/>
          </a:p>
          <a:p>
            <a:r>
              <a:rPr lang="en-US" b="1" dirty="0"/>
              <a:t>3. </a:t>
            </a:r>
            <a:r>
              <a:rPr lang="en-US" b="1" dirty="0" err="1"/>
              <a:t>getParameter</a:t>
            </a:r>
            <a:r>
              <a:rPr lang="en-US" b="1" dirty="0"/>
              <a:t>() : </a:t>
            </a:r>
            <a:r>
              <a:rPr lang="en-US" dirty="0"/>
              <a:t> if we want to get single parameter value we can get it using this </a:t>
            </a:r>
          </a:p>
          <a:p>
            <a:r>
              <a:rPr lang="en-US" dirty="0"/>
              <a:t>                                    </a:t>
            </a:r>
            <a:r>
              <a:rPr lang="en-US" dirty="0" err="1"/>
              <a:t>getParameter</a:t>
            </a:r>
            <a:r>
              <a:rPr lang="en-US" dirty="0"/>
              <a:t>() function.</a:t>
            </a:r>
          </a:p>
          <a:p>
            <a:endParaRPr lang="en-US" dirty="0"/>
          </a:p>
          <a:p>
            <a:r>
              <a:rPr lang="en-US" dirty="0"/>
              <a:t>Note : best practice to use event object is put </a:t>
            </a:r>
            <a:r>
              <a:rPr lang="en-US" dirty="0" err="1"/>
              <a:t>oEvent</a:t>
            </a:r>
            <a:r>
              <a:rPr lang="en-US" dirty="0"/>
              <a:t> in the function’s parameter and using a hard debugger and then check the information got by the event object in browser’s console.</a:t>
            </a:r>
          </a:p>
          <a:p>
            <a:endParaRPr lang="en-US" dirty="0"/>
          </a:p>
          <a:p>
            <a:endParaRPr lang="en-US" dirty="0"/>
          </a:p>
          <a:p>
            <a:pPr marL="285750" indent="-285750">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descr="Image result for event object in ui5 logo">
            <a:extLst>
              <a:ext uri="{FF2B5EF4-FFF2-40B4-BE49-F238E27FC236}">
                <a16:creationId xmlns:a16="http://schemas.microsoft.com/office/drawing/2014/main" id="{F048E85C-52B7-4265-989D-042F4CE68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767" y="2852738"/>
            <a:ext cx="34766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61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0n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Make the table rows from multiselect to single select.</a:t>
            </a:r>
          </a:p>
          <a:p>
            <a:pPr marL="285750" indent="-285750">
              <a:buFont typeface="Arial" panose="020B0604020202020204" pitchFamily="34" charset="0"/>
              <a:buChar char="•"/>
            </a:pPr>
            <a:r>
              <a:rPr lang="en-US" dirty="0"/>
              <a:t>Show only 4 rows in the table.</a:t>
            </a:r>
          </a:p>
          <a:p>
            <a:pPr marL="285750" indent="-285750">
              <a:buFont typeface="Arial" panose="020B0604020202020204" pitchFamily="34" charset="0"/>
              <a:buChar char="•"/>
            </a:pPr>
            <a:r>
              <a:rPr lang="en-US" dirty="0"/>
              <a:t>On select one row the data of that row have to shown in the </a:t>
            </a:r>
            <a:r>
              <a:rPr lang="en-US" dirty="0" err="1"/>
              <a:t>Simpleform</a:t>
            </a:r>
            <a:r>
              <a:rPr lang="en-US" dirty="0"/>
              <a:t> by using the event object and element binding discussed in the previous slides.</a:t>
            </a:r>
          </a:p>
          <a:p>
            <a:pPr marL="285750" indent="-285750">
              <a:buFont typeface="Arial" panose="020B0604020202020204" pitchFamily="34" charset="0"/>
              <a:buChar char="•"/>
            </a:pPr>
            <a:r>
              <a:rPr lang="en-US" dirty="0"/>
              <a:t>Create a flipflop button on press of that button the data change in the table and </a:t>
            </a:r>
            <a:r>
              <a:rPr lang="en-US" dirty="0" err="1"/>
              <a:t>simpleform</a:t>
            </a:r>
            <a:r>
              <a:rPr lang="en-US" dirty="0"/>
              <a:t> from named model and on the second click the data from the default model.</a:t>
            </a:r>
          </a:p>
          <a:p>
            <a:pPr marL="285750" indent="-285750">
              <a:buFont typeface="Arial" panose="020B0604020202020204" pitchFamily="34" charset="0"/>
              <a:buChar char="•"/>
            </a:pPr>
            <a:endParaRPr lang="en-US" dirty="0"/>
          </a:p>
          <a:p>
            <a:r>
              <a:rPr lang="en-US" u="sng" dirty="0"/>
              <a:t>Code Link:</a:t>
            </a:r>
          </a:p>
          <a:p>
            <a:r>
              <a:rPr lang="en-US" dirty="0"/>
              <a:t>Main.view.xml</a:t>
            </a:r>
          </a:p>
          <a:p>
            <a:r>
              <a:rPr lang="en-US" dirty="0"/>
              <a:t>Main.controller.js</a:t>
            </a:r>
          </a:p>
          <a:p>
            <a:r>
              <a:rPr lang="en-US" dirty="0" err="1"/>
              <a:t>dataset.json</a:t>
            </a:r>
            <a:endParaRPr lang="en-US" dirty="0"/>
          </a:p>
          <a:p>
            <a:pPr marL="285750" indent="-285750">
              <a:buFont typeface="Arial" panose="020B0604020202020204" pitchFamily="34" charset="0"/>
              <a:buChar char="•"/>
            </a:pP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D64A242-F9EB-479A-B3F5-0EB82489FD5F}"/>
              </a:ext>
            </a:extLst>
          </p:cNvPr>
          <p:cNvPicPr>
            <a:picLocks noChangeAspect="1"/>
          </p:cNvPicPr>
          <p:nvPr/>
        </p:nvPicPr>
        <p:blipFill>
          <a:blip r:embed="rId3"/>
          <a:stretch>
            <a:fillRect/>
          </a:stretch>
        </p:blipFill>
        <p:spPr>
          <a:xfrm>
            <a:off x="3759393" y="2625749"/>
            <a:ext cx="8000999" cy="2894195"/>
          </a:xfrm>
          <a:prstGeom prst="rect">
            <a:avLst/>
          </a:prstGeom>
        </p:spPr>
      </p:pic>
    </p:spTree>
    <p:extLst>
      <p:ext uri="{BB962C8B-B14F-4D97-AF65-F5344CB8AC3E}">
        <p14:creationId xmlns:p14="http://schemas.microsoft.com/office/powerpoint/2010/main" val="808252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203132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Expression Binding</a:t>
            </a:r>
          </a:p>
          <a:p>
            <a:pPr marL="285750" indent="-285750">
              <a:buClr>
                <a:schemeClr val="tx1"/>
              </a:buClr>
              <a:buFont typeface="Arial" panose="020B0604020202020204" pitchFamily="34" charset="0"/>
              <a:buChar char="•"/>
            </a:pPr>
            <a:r>
              <a:rPr lang="en-US" dirty="0"/>
              <a:t>Concept of Named Model</a:t>
            </a:r>
          </a:p>
          <a:p>
            <a:pPr marL="285750" indent="-285750">
              <a:buClr>
                <a:schemeClr val="tx1"/>
              </a:buClr>
              <a:buFont typeface="Arial" panose="020B0604020202020204" pitchFamily="34" charset="0"/>
              <a:buChar char="•"/>
            </a:pPr>
            <a:r>
              <a:rPr lang="en-US" dirty="0"/>
              <a:t>How to create Named Model</a:t>
            </a:r>
          </a:p>
          <a:p>
            <a:pPr marL="285750" indent="-285750">
              <a:buClr>
                <a:schemeClr val="tx1"/>
              </a:buClr>
              <a:buFont typeface="Arial" panose="020B0604020202020204" pitchFamily="34" charset="0"/>
              <a:buChar char="•"/>
            </a:pPr>
            <a:r>
              <a:rPr lang="en-US" dirty="0"/>
              <a:t>Aggregation Binding</a:t>
            </a:r>
          </a:p>
          <a:p>
            <a:pPr marL="285750" indent="-285750">
              <a:buClr>
                <a:schemeClr val="tx1"/>
              </a:buClr>
              <a:buFont typeface="Arial" panose="020B0604020202020204" pitchFamily="34" charset="0"/>
              <a:buChar char="•"/>
            </a:pPr>
            <a:r>
              <a:rPr lang="en-US" dirty="0"/>
              <a:t>Element Binding</a:t>
            </a:r>
          </a:p>
          <a:p>
            <a:pPr marL="285750" indent="-285750">
              <a:buClr>
                <a:schemeClr val="tx1"/>
              </a:buClr>
              <a:buFont typeface="Arial" panose="020B0604020202020204" pitchFamily="34" charset="0"/>
              <a:buChar char="•"/>
            </a:pPr>
            <a:r>
              <a:rPr lang="en-US" dirty="0"/>
              <a:t>Event Object concept </a:t>
            </a:r>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766CDE63-668C-4C70-9225-E025FD0C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make salary field grayed(read-only) whenever the employee name is Anubhav.</a:t>
            </a:r>
          </a:p>
          <a:p>
            <a:pPr lvl="1"/>
            <a:endParaRPr lang="en-US" dirty="0"/>
          </a:p>
          <a:p>
            <a:pPr lvl="1"/>
            <a:r>
              <a:rPr lang="en-US" dirty="0"/>
              <a:t>If The Employee Name is Anubhav, the salary must be 20000.</a:t>
            </a:r>
          </a:p>
          <a:p>
            <a:pPr lvl="1"/>
            <a:r>
              <a:rPr lang="en-US" dirty="0"/>
              <a:t>Condition – if employee name  =  Anubhav</a:t>
            </a:r>
          </a:p>
          <a:p>
            <a:pPr lvl="1"/>
            <a:r>
              <a:rPr lang="en-US" dirty="0"/>
              <a:t>Outcome – the salary must be 20000</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09162CA4-2B7D-45D5-9541-0F1D96F59685}"/>
              </a:ext>
            </a:extLst>
          </p:cNvPr>
          <p:cNvSpPr txBox="1"/>
          <p:nvPr/>
        </p:nvSpPr>
        <p:spPr>
          <a:xfrm>
            <a:off x="261764" y="4943789"/>
            <a:ext cx="6621864" cy="923330"/>
          </a:xfrm>
          <a:prstGeom prst="rect">
            <a:avLst/>
          </a:prstGeom>
          <a:noFill/>
        </p:spPr>
        <p:txBody>
          <a:bodyPr wrap="square" rtlCol="0">
            <a:spAutoFit/>
          </a:bodyPr>
          <a:lstStyle/>
          <a:p>
            <a:r>
              <a:rPr lang="en-US" dirty="0"/>
              <a:t>Note: To use expression binding in our application we need to add  line in the bootstrap code of UI5 in index.html</a:t>
            </a:r>
          </a:p>
          <a:p>
            <a:pPr lvl="1"/>
            <a:r>
              <a:rPr lang="en-US" b="0" i="0" dirty="0">
                <a:solidFill>
                  <a:srgbClr val="0070C0"/>
                </a:solidFill>
                <a:effectLst/>
                <a:latin typeface="ui-monospace"/>
              </a:rPr>
              <a:t>data-sap-ui-</a:t>
            </a:r>
            <a:r>
              <a:rPr lang="en-US" b="0" i="0" dirty="0" err="1">
                <a:solidFill>
                  <a:srgbClr val="0070C0"/>
                </a:solidFill>
                <a:effectLst/>
                <a:latin typeface="ui-monospace"/>
              </a:rPr>
              <a:t>bindingSyntax</a:t>
            </a:r>
            <a:r>
              <a:rPr lang="en-US" b="0" i="0" dirty="0">
                <a:effectLst/>
                <a:latin typeface="ui-monospace"/>
              </a:rPr>
              <a:t>=</a:t>
            </a:r>
            <a:r>
              <a:rPr lang="en-US" b="0" i="0" dirty="0">
                <a:solidFill>
                  <a:srgbClr val="FF0000"/>
                </a:solidFill>
                <a:effectLst/>
                <a:latin typeface="ui-monospace"/>
              </a:rPr>
              <a:t>"complex"</a:t>
            </a:r>
            <a:endParaRPr lang="en-US" dirty="0">
              <a:solidFill>
                <a:srgbClr val="FF0000"/>
              </a:solidFill>
            </a:endParaRPr>
          </a:p>
        </p:txBody>
      </p:sp>
    </p:spTree>
    <p:extLst>
      <p:ext uri="{BB962C8B-B14F-4D97-AF65-F5344CB8AC3E}">
        <p14:creationId xmlns:p14="http://schemas.microsoft.com/office/powerpoint/2010/main" val="2182232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Do the expression binding according to the use case;</a:t>
            </a:r>
          </a:p>
          <a:p>
            <a:r>
              <a:rPr lang="en-US" dirty="0"/>
              <a:t>      use case - If The Employee Name is Anubhav, the salary must be 20000.</a:t>
            </a:r>
          </a:p>
          <a:p>
            <a:r>
              <a:rPr lang="en-US" dirty="0"/>
              <a:t>                      Condition – if employee name  =  Anubhav</a:t>
            </a:r>
          </a:p>
          <a:p>
            <a:r>
              <a:rPr lang="en-US" dirty="0"/>
              <a:t>                      Outcome – the salary must be 20000</a:t>
            </a:r>
          </a:p>
          <a:p>
            <a:r>
              <a:rPr lang="en-US" dirty="0"/>
              <a:t>                      Target – Salary field</a:t>
            </a:r>
          </a:p>
          <a:p>
            <a:r>
              <a:rPr lang="en-US" dirty="0"/>
              <a:t>    </a:t>
            </a:r>
          </a:p>
          <a:p>
            <a:r>
              <a:rPr lang="en-US" dirty="0"/>
              <a:t>      Code Link:</a:t>
            </a:r>
          </a:p>
          <a:p>
            <a:r>
              <a:rPr lang="en-US" dirty="0"/>
              <a:t>      Main.view.xml</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40C1033-F4D9-4524-9CFA-ECACB2941F94}"/>
              </a:ext>
            </a:extLst>
          </p:cNvPr>
          <p:cNvPicPr>
            <a:picLocks noChangeAspect="1"/>
          </p:cNvPicPr>
          <p:nvPr/>
        </p:nvPicPr>
        <p:blipFill>
          <a:blip r:embed="rId3"/>
          <a:stretch>
            <a:fillRect/>
          </a:stretch>
        </p:blipFill>
        <p:spPr>
          <a:xfrm>
            <a:off x="4827088" y="2712580"/>
            <a:ext cx="6911939" cy="1973751"/>
          </a:xfrm>
          <a:prstGeom prst="rect">
            <a:avLst/>
          </a:prstGeom>
        </p:spPr>
      </p:pic>
    </p:spTree>
    <p:extLst>
      <p:ext uri="{BB962C8B-B14F-4D97-AF65-F5344CB8AC3E}">
        <p14:creationId xmlns:p14="http://schemas.microsoft.com/office/powerpoint/2010/main" val="2687864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Concept of named model comes into observation when we want to use more than one model simultaneously in one application.</a:t>
            </a:r>
            <a:br>
              <a:rPr lang="en-US" dirty="0"/>
            </a:br>
            <a:r>
              <a:rPr lang="en-US" dirty="0"/>
              <a:t>When we uses two model simultaneously the there are some conflicts arises in the application , as the second model we use will overwrite the data of the first model. So, here we use the Named Model </a:t>
            </a:r>
          </a:p>
          <a:p>
            <a:br>
              <a:rPr lang="en-US" dirty="0"/>
            </a:br>
            <a:r>
              <a:rPr lang="en-US" dirty="0"/>
              <a:t>Creation of Named Model : </a:t>
            </a:r>
          </a:p>
          <a:p>
            <a:r>
              <a:rPr lang="en-US" dirty="0"/>
              <a:t>     </a:t>
            </a:r>
            <a:r>
              <a:rPr lang="en-US" b="1" dirty="0" err="1"/>
              <a:t>sap.ui.getCore</a:t>
            </a:r>
            <a:r>
              <a:rPr lang="en-US" b="1" dirty="0"/>
              <a:t>().</a:t>
            </a:r>
            <a:r>
              <a:rPr lang="en-US" b="1" dirty="0" err="1"/>
              <a:t>setModel</a:t>
            </a:r>
            <a:r>
              <a:rPr lang="en-US" b="1" dirty="0"/>
              <a:t>(oModel2 ,  “</a:t>
            </a:r>
            <a:r>
              <a:rPr lang="en-US" b="1" dirty="0">
                <a:highlight>
                  <a:srgbClr val="FFFF00"/>
                </a:highlight>
              </a:rPr>
              <a:t>Name of the model</a:t>
            </a:r>
            <a:r>
              <a:rPr lang="en-US" b="1" dirty="0"/>
              <a:t>”) ;</a:t>
            </a:r>
          </a:p>
          <a:p>
            <a:endParaRPr lang="en-US" b="1" dirty="0"/>
          </a:p>
          <a:p>
            <a:r>
              <a:rPr lang="en-US" dirty="0"/>
              <a:t>For example : </a:t>
            </a:r>
          </a:p>
          <a:p>
            <a:r>
              <a:rPr lang="en-US" dirty="0"/>
              <a:t>     </a:t>
            </a:r>
            <a:r>
              <a:rPr lang="en-US" dirty="0" err="1"/>
              <a:t>sap.ui.getCore</a:t>
            </a:r>
            <a:r>
              <a:rPr lang="en-US" dirty="0"/>
              <a:t>().</a:t>
            </a:r>
            <a:r>
              <a:rPr lang="en-US" dirty="0" err="1"/>
              <a:t>setModel</a:t>
            </a:r>
            <a:r>
              <a:rPr lang="en-US" dirty="0"/>
              <a:t>(oModel2 , “</a:t>
            </a:r>
            <a:r>
              <a:rPr lang="en-US" b="1" dirty="0" err="1"/>
              <a:t>thanos</a:t>
            </a:r>
            <a:r>
              <a:rPr lang="en-US" dirty="0"/>
              <a:t>”);       here </a:t>
            </a:r>
            <a:r>
              <a:rPr lang="en-US" b="1" dirty="0" err="1"/>
              <a:t>thanos</a:t>
            </a:r>
            <a:r>
              <a:rPr lang="en-US" dirty="0"/>
              <a:t> is the name of the model</a:t>
            </a:r>
          </a:p>
          <a:p>
            <a:endParaRPr lang="en-US" dirty="0"/>
          </a:p>
          <a:p>
            <a:endParaRPr lang="en-US" dirty="0"/>
          </a:p>
          <a:p>
            <a:r>
              <a:rPr lang="en-US" b="1" u="sng" dirty="0"/>
              <a:t>Binding using the Named Model:</a:t>
            </a:r>
            <a:endParaRPr lang="en-US" dirty="0"/>
          </a:p>
          <a:p>
            <a:r>
              <a:rPr lang="en-US" dirty="0"/>
              <a:t>So in binding we use this name, to bind the data from the named model we use  </a:t>
            </a:r>
            <a:r>
              <a:rPr lang="en-US" dirty="0" err="1">
                <a:highlight>
                  <a:srgbClr val="00FF00"/>
                </a:highlight>
              </a:rPr>
              <a:t>modelName</a:t>
            </a:r>
            <a:r>
              <a:rPr lang="en-US" dirty="0">
                <a:highlight>
                  <a:srgbClr val="00FF00"/>
                </a:highlight>
              </a:rPr>
              <a:t>&gt;path </a:t>
            </a:r>
            <a:r>
              <a:rPr lang="en-US" dirty="0"/>
              <a:t>in binding syntax</a:t>
            </a:r>
          </a:p>
          <a:p>
            <a:endParaRPr lang="en-US" dirty="0"/>
          </a:p>
          <a:p>
            <a:r>
              <a:rPr lang="en-US" dirty="0"/>
              <a:t>For example: </a:t>
            </a:r>
          </a:p>
          <a:p>
            <a:r>
              <a:rPr lang="en-US" dirty="0"/>
              <a:t>        “{</a:t>
            </a:r>
            <a:r>
              <a:rPr lang="en-US" dirty="0" err="1"/>
              <a:t>thanos</a:t>
            </a:r>
            <a:r>
              <a:rPr lang="en-US" dirty="0"/>
              <a:t>&gt;/empStr/</a:t>
            </a:r>
            <a:r>
              <a:rPr lang="en-US" dirty="0" err="1"/>
              <a:t>empName</a:t>
            </a:r>
            <a:r>
              <a:rPr lang="en-US" dirty="0"/>
              <a:t>}” this will bind the name from </a:t>
            </a:r>
            <a:r>
              <a:rPr lang="en-US" dirty="0" err="1"/>
              <a:t>thanos</a:t>
            </a:r>
            <a:r>
              <a:rPr lang="en-US" dirty="0"/>
              <a:t> model.</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Arrow: Right 2">
            <a:extLst>
              <a:ext uri="{FF2B5EF4-FFF2-40B4-BE49-F238E27FC236}">
                <a16:creationId xmlns:a16="http://schemas.microsoft.com/office/drawing/2014/main" id="{4EEE2A43-9A45-4978-BCDA-1B1B5BADD3C6}"/>
              </a:ext>
            </a:extLst>
          </p:cNvPr>
          <p:cNvSpPr/>
          <p:nvPr/>
        </p:nvSpPr>
        <p:spPr>
          <a:xfrm>
            <a:off x="5114925" y="3400425"/>
            <a:ext cx="209550" cy="114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9349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Named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342900" indent="-342900">
              <a:buFont typeface="Arial" panose="020B0604020202020204" pitchFamily="34" charset="0"/>
              <a:buChar char="•"/>
            </a:pPr>
            <a:r>
              <a:rPr lang="en-US" dirty="0"/>
              <a:t>Create a model(</a:t>
            </a:r>
            <a:r>
              <a:rPr lang="en-US" dirty="0" err="1"/>
              <a:t>dataset.json</a:t>
            </a:r>
            <a:r>
              <a:rPr lang="en-US" dirty="0"/>
              <a:t>) in the models folder .</a:t>
            </a:r>
          </a:p>
          <a:p>
            <a:pPr marL="342900" indent="-342900">
              <a:buFont typeface="Arial" panose="020B0604020202020204" pitchFamily="34" charset="0"/>
              <a:buChar char="•"/>
            </a:pPr>
            <a:r>
              <a:rPr lang="en-US" dirty="0"/>
              <a:t>In controller , we have to give the path in the createJSONModel() function</a:t>
            </a:r>
          </a:p>
          <a:p>
            <a:pPr marL="342900" indent="-342900">
              <a:buAutoNum type="arabicPeriod"/>
            </a:pPr>
            <a:endParaRPr lang="en-US" dirty="0"/>
          </a:p>
          <a:p>
            <a:pPr marL="342900" indent="-342900">
              <a:buAutoNum type="arabicPeriod"/>
            </a:pPr>
            <a:endParaRPr lang="en-US" dirty="0"/>
          </a:p>
          <a:p>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285750" indent="-285750">
              <a:buFont typeface="Arial" panose="020B0604020202020204" pitchFamily="34" charset="0"/>
              <a:buChar char="•"/>
            </a:pPr>
            <a:r>
              <a:rPr lang="en-US" dirty="0"/>
              <a:t>In model.js we have to get the path from the controller and the using that path we have to load the data using </a:t>
            </a:r>
            <a:r>
              <a:rPr lang="en-US" dirty="0" err="1"/>
              <a:t>loadData</a:t>
            </a:r>
            <a:r>
              <a:rPr lang="en-US" dirty="0"/>
              <a:t>()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To bind the data in view ,so we have to use the name of the named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2E5893B-2BE9-46DF-8E1A-AAFDBE5FC385}"/>
              </a:ext>
            </a:extLst>
          </p:cNvPr>
          <p:cNvPicPr>
            <a:picLocks noChangeAspect="1"/>
          </p:cNvPicPr>
          <p:nvPr/>
        </p:nvPicPr>
        <p:blipFill>
          <a:blip r:embed="rId3"/>
          <a:stretch>
            <a:fillRect/>
          </a:stretch>
        </p:blipFill>
        <p:spPr>
          <a:xfrm>
            <a:off x="2768591" y="3729266"/>
            <a:ext cx="4022734" cy="1992064"/>
          </a:xfrm>
          <a:prstGeom prst="rect">
            <a:avLst/>
          </a:prstGeom>
        </p:spPr>
      </p:pic>
      <p:pic>
        <p:nvPicPr>
          <p:cNvPr id="7" name="Picture 6">
            <a:extLst>
              <a:ext uri="{FF2B5EF4-FFF2-40B4-BE49-F238E27FC236}">
                <a16:creationId xmlns:a16="http://schemas.microsoft.com/office/drawing/2014/main" id="{D3D6A546-EC86-4AB2-8B53-344DE881947B}"/>
              </a:ext>
            </a:extLst>
          </p:cNvPr>
          <p:cNvPicPr>
            <a:picLocks noChangeAspect="1"/>
          </p:cNvPicPr>
          <p:nvPr/>
        </p:nvPicPr>
        <p:blipFill>
          <a:blip r:embed="rId4"/>
          <a:stretch>
            <a:fillRect/>
          </a:stretch>
        </p:blipFill>
        <p:spPr>
          <a:xfrm>
            <a:off x="2971799" y="1426536"/>
            <a:ext cx="4829462" cy="1889659"/>
          </a:xfrm>
          <a:prstGeom prst="rect">
            <a:avLst/>
          </a:prstGeom>
        </p:spPr>
      </p:pic>
      <p:pic>
        <p:nvPicPr>
          <p:cNvPr id="10" name="Picture 9">
            <a:extLst>
              <a:ext uri="{FF2B5EF4-FFF2-40B4-BE49-F238E27FC236}">
                <a16:creationId xmlns:a16="http://schemas.microsoft.com/office/drawing/2014/main" id="{7E81B70C-4D8B-4953-B6A7-74D8F87AFC63}"/>
              </a:ext>
            </a:extLst>
          </p:cNvPr>
          <p:cNvPicPr>
            <a:picLocks noChangeAspect="1"/>
          </p:cNvPicPr>
          <p:nvPr/>
        </p:nvPicPr>
        <p:blipFill>
          <a:blip r:embed="rId5"/>
          <a:stretch>
            <a:fillRect/>
          </a:stretch>
        </p:blipFill>
        <p:spPr>
          <a:xfrm>
            <a:off x="3870018" y="6246279"/>
            <a:ext cx="3033023" cy="297206"/>
          </a:xfrm>
          <a:prstGeom prst="rect">
            <a:avLst/>
          </a:prstGeom>
        </p:spPr>
      </p:pic>
    </p:spTree>
    <p:extLst>
      <p:ext uri="{BB962C8B-B14F-4D97-AF65-F5344CB8AC3E}">
        <p14:creationId xmlns:p14="http://schemas.microsoft.com/office/powerpoint/2010/main" val="3327820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Creation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Create a named model by following the steps of the above slide and bind it to the </a:t>
            </a:r>
            <a:r>
              <a:rPr lang="en-US" dirty="0" err="1"/>
              <a:t>simpleform</a:t>
            </a:r>
            <a:r>
              <a:rPr lang="en-US" dirty="0"/>
              <a:t>.</a:t>
            </a:r>
          </a:p>
          <a:p>
            <a:endParaRPr lang="en-US" dirty="0"/>
          </a:p>
          <a:p>
            <a:r>
              <a:rPr lang="en-US" dirty="0"/>
              <a:t>  </a:t>
            </a:r>
          </a:p>
          <a:p>
            <a:r>
              <a:rPr lang="en-US" dirty="0"/>
              <a:t>      Code Link:</a:t>
            </a:r>
          </a:p>
          <a:p>
            <a:r>
              <a:rPr lang="en-US" dirty="0"/>
              <a:t>      Main.view.xml</a:t>
            </a:r>
          </a:p>
          <a:p>
            <a:r>
              <a:rPr lang="en-US" dirty="0"/>
              <a:t>      Main.controller.js</a:t>
            </a:r>
          </a:p>
          <a:p>
            <a:r>
              <a:rPr lang="en-US" dirty="0"/>
              <a:t>      </a:t>
            </a:r>
            <a:r>
              <a:rPr lang="en-US" dirty="0" err="1"/>
              <a:t>dataset.json</a:t>
            </a:r>
            <a:endParaRPr lang="en-US" dirty="0"/>
          </a:p>
          <a:p>
            <a:r>
              <a:rPr lang="en-US" dirty="0"/>
              <a:t>      Model.js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9C6837B2-16E7-4D93-A210-878851BFEEF7}"/>
              </a:ext>
            </a:extLst>
          </p:cNvPr>
          <p:cNvPicPr>
            <a:picLocks noChangeAspect="1"/>
          </p:cNvPicPr>
          <p:nvPr/>
        </p:nvPicPr>
        <p:blipFill>
          <a:blip r:embed="rId3"/>
          <a:stretch>
            <a:fillRect/>
          </a:stretch>
        </p:blipFill>
        <p:spPr>
          <a:xfrm>
            <a:off x="4451688" y="2453555"/>
            <a:ext cx="6850974" cy="1950889"/>
          </a:xfrm>
          <a:prstGeom prst="rect">
            <a:avLst/>
          </a:prstGeom>
        </p:spPr>
      </p:pic>
    </p:spTree>
    <p:extLst>
      <p:ext uri="{BB962C8B-B14F-4D97-AF65-F5344CB8AC3E}">
        <p14:creationId xmlns:p14="http://schemas.microsoft.com/office/powerpoint/2010/main" val="2373291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E61DDFFD-37F2-4E8B-9869-7EC439C0B9BA}"/>
              </a:ext>
            </a:extLst>
          </p:cNvPr>
          <p:cNvPicPr>
            <a:picLocks noChangeAspect="1"/>
          </p:cNvPicPr>
          <p:nvPr/>
        </p:nvPicPr>
        <p:blipFill>
          <a:blip r:embed="rId3"/>
          <a:stretch>
            <a:fillRect/>
          </a:stretch>
        </p:blipFill>
        <p:spPr>
          <a:xfrm>
            <a:off x="1134950" y="1592421"/>
            <a:ext cx="9922100" cy="36731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8" name="Connector: Elbow 17">
            <a:extLst>
              <a:ext uri="{FF2B5EF4-FFF2-40B4-BE49-F238E27FC236}">
                <a16:creationId xmlns:a16="http://schemas.microsoft.com/office/drawing/2014/main" id="{11F7B4EF-0FA6-4899-B513-68A14CD05D5C}"/>
              </a:ext>
            </a:extLst>
          </p:cNvPr>
          <p:cNvCxnSpPr/>
          <p:nvPr/>
        </p:nvCxnSpPr>
        <p:spPr>
          <a:xfrm>
            <a:off x="5419725" y="952500"/>
            <a:ext cx="2362200" cy="904875"/>
          </a:xfrm>
          <a:prstGeom prst="bentConnector3">
            <a:avLst>
              <a:gd name="adj1" fmla="val 10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Connector: Elbow 22">
            <a:extLst>
              <a:ext uri="{FF2B5EF4-FFF2-40B4-BE49-F238E27FC236}">
                <a16:creationId xmlns:a16="http://schemas.microsoft.com/office/drawing/2014/main" id="{5189C256-3B14-496D-AE8C-756E69B5DFFF}"/>
              </a:ext>
            </a:extLst>
          </p:cNvPr>
          <p:cNvCxnSpPr/>
          <p:nvPr/>
        </p:nvCxnSpPr>
        <p:spPr>
          <a:xfrm rot="10800000" flipV="1">
            <a:off x="2714625" y="952499"/>
            <a:ext cx="2838450" cy="828675"/>
          </a:xfrm>
          <a:prstGeom prst="bentConnector3">
            <a:avLst>
              <a:gd name="adj1" fmla="val 100336"/>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0E11EE41-1995-4696-95A7-E4AD09043603}"/>
              </a:ext>
            </a:extLst>
          </p:cNvPr>
          <p:cNvSpPr txBox="1"/>
          <p:nvPr/>
        </p:nvSpPr>
        <p:spPr>
          <a:xfrm>
            <a:off x="3519487" y="663303"/>
            <a:ext cx="3800475" cy="307777"/>
          </a:xfrm>
          <a:prstGeom prst="rect">
            <a:avLst/>
          </a:prstGeom>
          <a:noFill/>
        </p:spPr>
        <p:txBody>
          <a:bodyPr wrap="square" rtlCol="0">
            <a:spAutoFit/>
          </a:bodyPr>
          <a:lstStyle/>
          <a:p>
            <a:r>
              <a:rPr lang="en-US" sz="1400" dirty="0">
                <a:solidFill>
                  <a:schemeClr val="accent3">
                    <a:lumMod val="50000"/>
                  </a:schemeClr>
                </a:solidFill>
              </a:rPr>
              <a:t>Absolute Path : Connecting parent to parent </a:t>
            </a:r>
          </a:p>
        </p:txBody>
      </p:sp>
      <p:cxnSp>
        <p:nvCxnSpPr>
          <p:cNvPr id="27" name="Connector: Elbow 26">
            <a:extLst>
              <a:ext uri="{FF2B5EF4-FFF2-40B4-BE49-F238E27FC236}">
                <a16:creationId xmlns:a16="http://schemas.microsoft.com/office/drawing/2014/main" id="{6215188F-3544-498E-BEE4-3BFFA942A218}"/>
              </a:ext>
            </a:extLst>
          </p:cNvPr>
          <p:cNvCxnSpPr>
            <a:cxnSpLocks/>
          </p:cNvCxnSpPr>
          <p:nvPr/>
        </p:nvCxnSpPr>
        <p:spPr>
          <a:xfrm rot="10800000" flipV="1">
            <a:off x="3819525" y="2257420"/>
            <a:ext cx="4267200" cy="239875"/>
          </a:xfrm>
          <a:prstGeom prst="bentConnector3">
            <a:avLst>
              <a:gd name="adj1" fmla="val 100223"/>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TextBox 32">
            <a:extLst>
              <a:ext uri="{FF2B5EF4-FFF2-40B4-BE49-F238E27FC236}">
                <a16:creationId xmlns:a16="http://schemas.microsoft.com/office/drawing/2014/main" id="{F2A2C3F0-E227-4DF2-8C71-E8DAC58185DD}"/>
              </a:ext>
            </a:extLst>
          </p:cNvPr>
          <p:cNvSpPr txBox="1"/>
          <p:nvPr/>
        </p:nvSpPr>
        <p:spPr>
          <a:xfrm>
            <a:off x="4423360" y="1791349"/>
            <a:ext cx="2838450" cy="523220"/>
          </a:xfrm>
          <a:prstGeom prst="rect">
            <a:avLst/>
          </a:prstGeom>
          <a:noFill/>
        </p:spPr>
        <p:txBody>
          <a:bodyPr wrap="square" rtlCol="0">
            <a:spAutoFit/>
          </a:bodyPr>
          <a:lstStyle/>
          <a:p>
            <a:r>
              <a:rPr lang="en-US" sz="1400" dirty="0">
                <a:solidFill>
                  <a:schemeClr val="accent3">
                    <a:lumMod val="75000"/>
                  </a:schemeClr>
                </a:solidFill>
              </a:rPr>
              <a:t>Relative Path : connecting child to child respective to parent control</a:t>
            </a:r>
          </a:p>
        </p:txBody>
      </p:sp>
    </p:spTree>
    <p:extLst>
      <p:ext uri="{BB962C8B-B14F-4D97-AF65-F5344CB8AC3E}">
        <p14:creationId xmlns:p14="http://schemas.microsoft.com/office/powerpoint/2010/main" val="301112485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18028</TotalTime>
  <Words>1628</Words>
  <Application>Microsoft Office PowerPoint</Application>
  <PresentationFormat>Widescreen</PresentationFormat>
  <Paragraphs>240</Paragraphs>
  <Slides>20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Calibri Light</vt:lpstr>
      <vt:lpstr>Consolas</vt:lpstr>
      <vt:lpstr>Cooper Black</vt:lpstr>
      <vt:lpstr>SAPRegular</vt:lpstr>
      <vt:lpstr>ui-monospace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Siddhant</cp:lastModifiedBy>
  <cp:revision>772</cp:revision>
  <dcterms:created xsi:type="dcterms:W3CDTF">2016-07-10T03:33:26Z</dcterms:created>
  <dcterms:modified xsi:type="dcterms:W3CDTF">2022-03-08T12:51:30Z</dcterms:modified>
</cp:coreProperties>
</file>